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84" r:id="rId4"/>
    <p:sldId id="261" r:id="rId5"/>
    <p:sldId id="275" r:id="rId6"/>
    <p:sldId id="276" r:id="rId7"/>
    <p:sldId id="277" r:id="rId8"/>
    <p:sldId id="278" r:id="rId9"/>
    <p:sldId id="268" r:id="rId10"/>
    <p:sldId id="270" r:id="rId11"/>
    <p:sldId id="272" r:id="rId12"/>
    <p:sldId id="273" r:id="rId13"/>
    <p:sldId id="283" r:id="rId14"/>
    <p:sldId id="258" r:id="rId15"/>
    <p:sldId id="25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354554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3157778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96506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2912744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61708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2358592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2988190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404593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13100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0E6B82-15C3-4D14-BC97-455147952B85}" type="datetimeFigureOut">
              <a:rPr lang="nl-NL" smtClean="0"/>
              <a:t>22-8-2022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374127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10E6B82-15C3-4D14-BC97-455147952B85}" type="datetimeFigureOut">
              <a:rPr lang="nl-NL" smtClean="0"/>
              <a:t>22-8-2022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1624062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10E6B82-15C3-4D14-BC97-455147952B85}" type="datetimeFigureOut">
              <a:rPr lang="nl-NL" smtClean="0"/>
              <a:t>22-8-2022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328335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10E6B82-15C3-4D14-BC97-455147952B85}" type="datetimeFigureOut">
              <a:rPr lang="nl-NL" smtClean="0"/>
              <a:t>22-8-2022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380496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E6B82-15C3-4D14-BC97-455147952B85}" type="datetimeFigureOut">
              <a:rPr lang="nl-NL" smtClean="0"/>
              <a:t>22-8-2022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1152323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10E6B82-15C3-4D14-BC97-455147952B85}" type="datetimeFigureOut">
              <a:rPr lang="nl-NL" smtClean="0"/>
              <a:t>22-8-2022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288595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10E6B82-15C3-4D14-BC97-455147952B85}" type="datetimeFigureOut">
              <a:rPr lang="nl-NL" smtClean="0"/>
              <a:t>22-8-2022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8642AE4-2C28-475B-9536-2DC951A63FB0}" type="slidenum">
              <a:rPr lang="nl-NL" smtClean="0"/>
              <a:t>‹nr.›</a:t>
            </a:fld>
            <a:endParaRPr lang="nl-NL"/>
          </a:p>
        </p:txBody>
      </p:sp>
    </p:spTree>
    <p:extLst>
      <p:ext uri="{BB962C8B-B14F-4D97-AF65-F5344CB8AC3E}">
        <p14:creationId xmlns:p14="http://schemas.microsoft.com/office/powerpoint/2010/main" val="123098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0E6B82-15C3-4D14-BC97-455147952B85}" type="datetimeFigureOut">
              <a:rPr lang="nl-NL" smtClean="0"/>
              <a:t>22-8-2022</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642AE4-2C28-475B-9536-2DC951A63FB0}" type="slidenum">
              <a:rPr lang="nl-NL" smtClean="0"/>
              <a:t>‹nr.›</a:t>
            </a:fld>
            <a:endParaRPr lang="nl-NL"/>
          </a:p>
        </p:txBody>
      </p:sp>
    </p:spTree>
    <p:extLst>
      <p:ext uri="{BB962C8B-B14F-4D97-AF65-F5344CB8AC3E}">
        <p14:creationId xmlns:p14="http://schemas.microsoft.com/office/powerpoint/2010/main" val="2207347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dumpert.nl/item/7156309_680ca9e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2132A7-9FBD-6E1F-EB05-7504A7771DC5}"/>
              </a:ext>
            </a:extLst>
          </p:cNvPr>
          <p:cNvSpPr>
            <a:spLocks noGrp="1"/>
          </p:cNvSpPr>
          <p:nvPr>
            <p:ph type="ctrTitle"/>
          </p:nvPr>
        </p:nvSpPr>
        <p:spPr/>
        <p:txBody>
          <a:bodyPr/>
          <a:lstStyle/>
          <a:p>
            <a:r>
              <a:rPr lang="nl-NL" dirty="0"/>
              <a:t>Voorkomen van ongevallen en EHBO</a:t>
            </a:r>
          </a:p>
        </p:txBody>
      </p:sp>
      <p:sp>
        <p:nvSpPr>
          <p:cNvPr id="3" name="Ondertitel 2">
            <a:extLst>
              <a:ext uri="{FF2B5EF4-FFF2-40B4-BE49-F238E27FC236}">
                <a16:creationId xmlns:a16="http://schemas.microsoft.com/office/drawing/2014/main" id="{FAEF524A-0DE7-3658-686F-3385F35F3772}"/>
              </a:ext>
            </a:extLst>
          </p:cNvPr>
          <p:cNvSpPr>
            <a:spLocks noGrp="1"/>
          </p:cNvSpPr>
          <p:nvPr>
            <p:ph type="subTitle" idx="1"/>
          </p:nvPr>
        </p:nvSpPr>
        <p:spPr/>
        <p:txBody>
          <a:bodyPr/>
          <a:lstStyle/>
          <a:p>
            <a:r>
              <a:rPr lang="nl-NL" dirty="0"/>
              <a:t>Hoofdstuk 9: Stoornissen in de ademhaling </a:t>
            </a:r>
          </a:p>
        </p:txBody>
      </p:sp>
    </p:spTree>
    <p:extLst>
      <p:ext uri="{BB962C8B-B14F-4D97-AF65-F5344CB8AC3E}">
        <p14:creationId xmlns:p14="http://schemas.microsoft.com/office/powerpoint/2010/main" val="139944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A0D96E-D453-E7B0-AA9C-FA9798C7590A}"/>
              </a:ext>
            </a:extLst>
          </p:cNvPr>
          <p:cNvSpPr>
            <a:spLocks noGrp="1"/>
          </p:cNvSpPr>
          <p:nvPr>
            <p:ph type="title"/>
          </p:nvPr>
        </p:nvSpPr>
        <p:spPr/>
        <p:txBody>
          <a:bodyPr/>
          <a:lstStyle/>
          <a:p>
            <a:r>
              <a:rPr lang="nl-NL" dirty="0"/>
              <a:t>Behandeling hyperventilatie </a:t>
            </a:r>
          </a:p>
        </p:txBody>
      </p:sp>
      <p:sp>
        <p:nvSpPr>
          <p:cNvPr id="3" name="Tijdelijke aanduiding voor inhoud 2">
            <a:extLst>
              <a:ext uri="{FF2B5EF4-FFF2-40B4-BE49-F238E27FC236}">
                <a16:creationId xmlns:a16="http://schemas.microsoft.com/office/drawing/2014/main" id="{3D639AB1-D024-3C62-0EA4-7CD78F7A9D55}"/>
              </a:ext>
            </a:extLst>
          </p:cNvPr>
          <p:cNvSpPr>
            <a:spLocks noGrp="1"/>
          </p:cNvSpPr>
          <p:nvPr>
            <p:ph idx="1"/>
          </p:nvPr>
        </p:nvSpPr>
        <p:spPr/>
        <p:txBody>
          <a:bodyPr/>
          <a:lstStyle/>
          <a:p>
            <a:r>
              <a:rPr lang="nl-NL" dirty="0"/>
              <a:t>Stel het slachtoffer gerust</a:t>
            </a:r>
          </a:p>
          <a:p>
            <a:r>
              <a:rPr lang="nl-NL" dirty="0"/>
              <a:t>Laat het slachtoffer rustig zitten en rustig door de buik ademen. Dit voelt onprettig en geeft gevoel van te weinig lucht, maar werkt op de langere termijn</a:t>
            </a:r>
          </a:p>
          <a:p>
            <a:r>
              <a:rPr lang="nl-NL" dirty="0"/>
              <a:t>Bel 112 als:</a:t>
            </a:r>
          </a:p>
          <a:p>
            <a:pPr lvl="1"/>
            <a:r>
              <a:rPr lang="nl-NL" dirty="0"/>
              <a:t>na 5 minuten druk/pijn op de borst niet verdwijnt</a:t>
            </a:r>
          </a:p>
          <a:p>
            <a:pPr lvl="1"/>
            <a:r>
              <a:rPr lang="nl-NL" dirty="0"/>
              <a:t>Bij ernstige benauwdheid</a:t>
            </a:r>
          </a:p>
          <a:p>
            <a:pPr lvl="1"/>
            <a:r>
              <a:rPr lang="nl-NL" dirty="0"/>
              <a:t>Bij verlies bewustzijn anders dan flauwte</a:t>
            </a:r>
          </a:p>
        </p:txBody>
      </p:sp>
    </p:spTree>
    <p:extLst>
      <p:ext uri="{BB962C8B-B14F-4D97-AF65-F5344CB8AC3E}">
        <p14:creationId xmlns:p14="http://schemas.microsoft.com/office/powerpoint/2010/main" val="4030686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1A541-111F-33E7-1FED-29BB35E52489}"/>
              </a:ext>
            </a:extLst>
          </p:cNvPr>
          <p:cNvSpPr>
            <a:spLocks noGrp="1"/>
          </p:cNvSpPr>
          <p:nvPr>
            <p:ph type="title"/>
          </p:nvPr>
        </p:nvSpPr>
        <p:spPr/>
        <p:txBody>
          <a:bodyPr/>
          <a:lstStyle/>
          <a:p>
            <a:r>
              <a:rPr lang="nl-NL" dirty="0"/>
              <a:t>Verdrinking </a:t>
            </a:r>
          </a:p>
        </p:txBody>
      </p:sp>
      <p:sp>
        <p:nvSpPr>
          <p:cNvPr id="3" name="Tijdelijke aanduiding voor inhoud 2">
            <a:extLst>
              <a:ext uri="{FF2B5EF4-FFF2-40B4-BE49-F238E27FC236}">
                <a16:creationId xmlns:a16="http://schemas.microsoft.com/office/drawing/2014/main" id="{9D531F47-82B8-F71B-8CC8-F6FBB98850C5}"/>
              </a:ext>
            </a:extLst>
          </p:cNvPr>
          <p:cNvSpPr>
            <a:spLocks noGrp="1"/>
          </p:cNvSpPr>
          <p:nvPr>
            <p:ph idx="1"/>
          </p:nvPr>
        </p:nvSpPr>
        <p:spPr>
          <a:xfrm>
            <a:off x="677334" y="1552575"/>
            <a:ext cx="8596668" cy="4488787"/>
          </a:xfrm>
        </p:spPr>
        <p:txBody>
          <a:bodyPr/>
          <a:lstStyle/>
          <a:p>
            <a:r>
              <a:rPr lang="nl-NL" dirty="0"/>
              <a:t>1 van de meest voorkomende doodsoorzaken onder 4 jaar in en om het huis</a:t>
            </a:r>
          </a:p>
          <a:p>
            <a:r>
              <a:rPr lang="nl-NL" dirty="0"/>
              <a:t>Primaire verdrinking</a:t>
            </a:r>
          </a:p>
          <a:p>
            <a:pPr lvl="1"/>
            <a:r>
              <a:rPr lang="nl-NL" dirty="0"/>
              <a:t>Slachtoffer verdrinkt in het water </a:t>
            </a:r>
          </a:p>
          <a:p>
            <a:pPr lvl="1"/>
            <a:r>
              <a:rPr lang="nl-NL" dirty="0"/>
              <a:t>Alleen heel snel ingrijpen kan dit voorkomen </a:t>
            </a:r>
          </a:p>
          <a:p>
            <a:r>
              <a:rPr lang="nl-NL" dirty="0"/>
              <a:t>Secundaire verdrinking </a:t>
            </a:r>
          </a:p>
          <a:p>
            <a:pPr lvl="1"/>
            <a:r>
              <a:rPr lang="nl-NL" dirty="0"/>
              <a:t>Slachtoffer verdrinkt binnen 72 uur na de verdrinking in het water</a:t>
            </a:r>
          </a:p>
          <a:p>
            <a:pPr lvl="1"/>
            <a:r>
              <a:rPr lang="nl-NL" dirty="0"/>
              <a:t>Symptomen: </a:t>
            </a:r>
          </a:p>
          <a:p>
            <a:pPr lvl="2"/>
            <a:r>
              <a:rPr lang="nl-NL" dirty="0"/>
              <a:t>hoesten of moeite met ademen</a:t>
            </a:r>
          </a:p>
          <a:p>
            <a:pPr lvl="2"/>
            <a:r>
              <a:rPr lang="nl-NL" dirty="0"/>
              <a:t> moe en lusteloos</a:t>
            </a:r>
          </a:p>
          <a:p>
            <a:pPr lvl="2"/>
            <a:r>
              <a:rPr lang="nl-NL" dirty="0"/>
              <a:t>wil graag slapen </a:t>
            </a:r>
          </a:p>
          <a:p>
            <a:pPr lvl="2"/>
            <a:r>
              <a:rPr lang="nl-NL" dirty="0"/>
              <a:t>Minder goed praten, watten in het hoofd, niet goed reageren, afwijkend gedrag</a:t>
            </a:r>
          </a:p>
        </p:txBody>
      </p:sp>
      <p:pic>
        <p:nvPicPr>
          <p:cNvPr id="13314" name="Picture 2" descr="Secundaire verdrinking - Wat is secundaire verdrinking? - Oudersenzo">
            <a:extLst>
              <a:ext uri="{FF2B5EF4-FFF2-40B4-BE49-F238E27FC236}">
                <a16:creationId xmlns:a16="http://schemas.microsoft.com/office/drawing/2014/main" id="{29CFE335-511C-0447-CB96-F9CBF53A0F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3900" y="3171825"/>
            <a:ext cx="3396116" cy="190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693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2DA8B2-4987-CC7D-EEDF-7E6E4545F097}"/>
              </a:ext>
            </a:extLst>
          </p:cNvPr>
          <p:cNvSpPr>
            <a:spLocks noGrp="1"/>
          </p:cNvSpPr>
          <p:nvPr>
            <p:ph type="title"/>
          </p:nvPr>
        </p:nvSpPr>
        <p:spPr/>
        <p:txBody>
          <a:bodyPr/>
          <a:lstStyle/>
          <a:p>
            <a:r>
              <a:rPr lang="nl-NL" dirty="0"/>
              <a:t>Behandeling verdrinking </a:t>
            </a:r>
          </a:p>
        </p:txBody>
      </p:sp>
      <p:sp>
        <p:nvSpPr>
          <p:cNvPr id="3" name="Tijdelijke aanduiding voor inhoud 2">
            <a:extLst>
              <a:ext uri="{FF2B5EF4-FFF2-40B4-BE49-F238E27FC236}">
                <a16:creationId xmlns:a16="http://schemas.microsoft.com/office/drawing/2014/main" id="{91ECEA17-4223-288C-C603-E7853051F210}"/>
              </a:ext>
            </a:extLst>
          </p:cNvPr>
          <p:cNvSpPr>
            <a:spLocks noGrp="1"/>
          </p:cNvSpPr>
          <p:nvPr>
            <p:ph idx="1"/>
          </p:nvPr>
        </p:nvSpPr>
        <p:spPr/>
        <p:txBody>
          <a:bodyPr/>
          <a:lstStyle/>
          <a:p>
            <a:r>
              <a:rPr lang="nl-NL" dirty="0"/>
              <a:t>Primaire verdrinking </a:t>
            </a:r>
          </a:p>
          <a:p>
            <a:pPr lvl="1"/>
            <a:r>
              <a:rPr lang="nl-NL" dirty="0"/>
              <a:t>Bel 112</a:t>
            </a:r>
          </a:p>
          <a:p>
            <a:pPr lvl="1"/>
            <a:r>
              <a:rPr lang="nl-NL" dirty="0"/>
              <a:t>Verleen eerste hulp (reanimatie)</a:t>
            </a:r>
          </a:p>
          <a:p>
            <a:r>
              <a:rPr lang="nl-NL" dirty="0"/>
              <a:t>Secundaire verdrinking</a:t>
            </a:r>
          </a:p>
          <a:p>
            <a:pPr lvl="1"/>
            <a:r>
              <a:rPr lang="nl-NL" dirty="0"/>
              <a:t>Bij twijfel bel huisarts(</a:t>
            </a:r>
            <a:r>
              <a:rPr lang="nl-NL" dirty="0" err="1"/>
              <a:t>enpost</a:t>
            </a:r>
            <a:r>
              <a:rPr lang="nl-NL" dirty="0"/>
              <a:t>) voor overleg</a:t>
            </a:r>
          </a:p>
          <a:p>
            <a:pPr lvl="1"/>
            <a:r>
              <a:rPr lang="nl-NL" dirty="0"/>
              <a:t>Bij geen twijfel bel 112</a:t>
            </a:r>
          </a:p>
          <a:p>
            <a:pPr lvl="1"/>
            <a:r>
              <a:rPr lang="nl-NL" dirty="0"/>
              <a:t>Verleen eerste hulp (reanimatie) </a:t>
            </a:r>
          </a:p>
        </p:txBody>
      </p:sp>
      <p:pic>
        <p:nvPicPr>
          <p:cNvPr id="14338" name="Picture 2" descr="Uitgestelde verdrinking, na het zwemmen is er nog gevaar">
            <a:extLst>
              <a:ext uri="{FF2B5EF4-FFF2-40B4-BE49-F238E27FC236}">
                <a16:creationId xmlns:a16="http://schemas.microsoft.com/office/drawing/2014/main" id="{4F44F954-1CB3-21E8-3AF1-6588ACE91F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2425" y="3489577"/>
            <a:ext cx="2819400" cy="2781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099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C06351-C7B6-78E9-258D-2DF52CBA32FA}"/>
              </a:ext>
            </a:extLst>
          </p:cNvPr>
          <p:cNvSpPr>
            <a:spLocks noGrp="1"/>
          </p:cNvSpPr>
          <p:nvPr>
            <p:ph type="title"/>
          </p:nvPr>
        </p:nvSpPr>
        <p:spPr/>
        <p:txBody>
          <a:bodyPr/>
          <a:lstStyle/>
          <a:p>
            <a:r>
              <a:rPr lang="nl-NL" dirty="0"/>
              <a:t>Opdracht </a:t>
            </a:r>
          </a:p>
        </p:txBody>
      </p:sp>
      <p:sp>
        <p:nvSpPr>
          <p:cNvPr id="3" name="Tijdelijke aanduiding voor inhoud 2">
            <a:extLst>
              <a:ext uri="{FF2B5EF4-FFF2-40B4-BE49-F238E27FC236}">
                <a16:creationId xmlns:a16="http://schemas.microsoft.com/office/drawing/2014/main" id="{E03AA593-A3C9-8430-A732-5D880045538B}"/>
              </a:ext>
            </a:extLst>
          </p:cNvPr>
          <p:cNvSpPr>
            <a:spLocks noGrp="1"/>
          </p:cNvSpPr>
          <p:nvPr>
            <p:ph idx="1"/>
          </p:nvPr>
        </p:nvSpPr>
        <p:spPr>
          <a:xfrm>
            <a:off x="420159" y="1270000"/>
            <a:ext cx="8596668" cy="3880773"/>
          </a:xfrm>
        </p:spPr>
        <p:txBody>
          <a:bodyPr/>
          <a:lstStyle/>
          <a:p>
            <a:r>
              <a:rPr lang="nl-NL" dirty="0"/>
              <a:t>Wat heb je deze les geleerd?</a:t>
            </a:r>
          </a:p>
          <a:p>
            <a:r>
              <a:rPr lang="nl-NL" dirty="0"/>
              <a:t>Zie bijlage les 8: Afsluiter</a:t>
            </a:r>
          </a:p>
          <a:p>
            <a:r>
              <a:rPr lang="nl-NL" dirty="0"/>
              <a:t>Volgende week: hoofdstuk 10 het hart, de bloedsomloop en reanimatie  </a:t>
            </a:r>
          </a:p>
          <a:p>
            <a:endParaRPr lang="nl-NL" dirty="0"/>
          </a:p>
        </p:txBody>
      </p:sp>
      <p:sp>
        <p:nvSpPr>
          <p:cNvPr id="4" name="Tekstvak 3">
            <a:extLst>
              <a:ext uri="{FF2B5EF4-FFF2-40B4-BE49-F238E27FC236}">
                <a16:creationId xmlns:a16="http://schemas.microsoft.com/office/drawing/2014/main" id="{0E15B951-3C46-A002-8B58-6F349A47F1C7}"/>
              </a:ext>
            </a:extLst>
          </p:cNvPr>
          <p:cNvSpPr txBox="1"/>
          <p:nvPr/>
        </p:nvSpPr>
        <p:spPr>
          <a:xfrm>
            <a:off x="563035" y="2887682"/>
            <a:ext cx="10086718" cy="3416320"/>
          </a:xfrm>
          <a:prstGeom prst="rect">
            <a:avLst/>
          </a:prstGeom>
          <a:noFill/>
        </p:spPr>
        <p:txBody>
          <a:bodyPr wrap="square" rtlCol="0">
            <a:spAutoFit/>
          </a:bodyPr>
          <a:lstStyle/>
          <a:p>
            <a:r>
              <a:rPr lang="nl-NL" dirty="0">
                <a:solidFill>
                  <a:srgbClr val="0070C0"/>
                </a:solidFill>
              </a:rPr>
              <a:t>Je bent alleen thuis je huis zie je een auto-ongeluk gebeuren. Een rode auto rijdt door rood en knalt in de zijkant van de zwarte auto. </a:t>
            </a:r>
          </a:p>
          <a:p>
            <a:br>
              <a:rPr lang="nl-NL" dirty="0">
                <a:solidFill>
                  <a:srgbClr val="0070C0"/>
                </a:solidFill>
              </a:rPr>
            </a:br>
            <a:r>
              <a:rPr lang="nl-NL" dirty="0">
                <a:solidFill>
                  <a:srgbClr val="0070C0"/>
                </a:solidFill>
              </a:rPr>
              <a:t>De rode auto: 2 jongens van ongeveer 19 jaar, Bram en Tom. Tom is bewusteloos en heeft nauwelijks ademhaling. Bram is bewusteloos, heeft geen ademhaling en geen hartslag. </a:t>
            </a:r>
          </a:p>
          <a:p>
            <a:endParaRPr lang="nl-NL" dirty="0">
              <a:solidFill>
                <a:srgbClr val="0070C0"/>
              </a:solidFill>
            </a:endParaRPr>
          </a:p>
          <a:p>
            <a:r>
              <a:rPr lang="nl-NL" dirty="0">
                <a:solidFill>
                  <a:srgbClr val="0070C0"/>
                </a:solidFill>
              </a:rPr>
              <a:t>Zwarte auto: Gezin vader Gerco en vader Sem met een peuter in stoeltje en een baby in stoeltje. Gerco is buiten bewustzijn en heeft geen ademhaling. Sem is bij bewustzijn, verward, paniek en heeft een grote hoofdwond. Baby lijkt ongedeerd, maar huilt hard. Peuter in stoeltje heeft de arm in rare stand en huilt hard. </a:t>
            </a:r>
          </a:p>
          <a:p>
            <a:endParaRPr lang="nl-NL" dirty="0">
              <a:solidFill>
                <a:srgbClr val="0070C0"/>
              </a:solidFill>
            </a:endParaRPr>
          </a:p>
          <a:p>
            <a:r>
              <a:rPr lang="nl-NL" dirty="0">
                <a:solidFill>
                  <a:srgbClr val="0070C0"/>
                </a:solidFill>
              </a:rPr>
              <a:t>Wat doe je? </a:t>
            </a:r>
          </a:p>
        </p:txBody>
      </p:sp>
    </p:spTree>
    <p:extLst>
      <p:ext uri="{BB962C8B-B14F-4D97-AF65-F5344CB8AC3E}">
        <p14:creationId xmlns:p14="http://schemas.microsoft.com/office/powerpoint/2010/main" val="1433948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577C25-3D0D-7E69-A215-6A6AB06E5F3B}"/>
              </a:ext>
            </a:extLst>
          </p:cNvPr>
          <p:cNvSpPr>
            <a:spLocks noGrp="1"/>
          </p:cNvSpPr>
          <p:nvPr>
            <p:ph type="title"/>
          </p:nvPr>
        </p:nvSpPr>
        <p:spPr/>
        <p:txBody>
          <a:bodyPr/>
          <a:lstStyle/>
          <a:p>
            <a:r>
              <a:rPr lang="nl-NL" dirty="0"/>
              <a:t>Om te onthouden </a:t>
            </a:r>
          </a:p>
        </p:txBody>
      </p:sp>
      <p:sp>
        <p:nvSpPr>
          <p:cNvPr id="3" name="Tijdelijke aanduiding voor inhoud 2">
            <a:extLst>
              <a:ext uri="{FF2B5EF4-FFF2-40B4-BE49-F238E27FC236}">
                <a16:creationId xmlns:a16="http://schemas.microsoft.com/office/drawing/2014/main" id="{52AFD5B5-62C8-9D94-19A4-A4A8C63D1BE4}"/>
              </a:ext>
            </a:extLst>
          </p:cNvPr>
          <p:cNvSpPr>
            <a:spLocks noGrp="1"/>
          </p:cNvSpPr>
          <p:nvPr>
            <p:ph idx="1"/>
          </p:nvPr>
        </p:nvSpPr>
        <p:spPr/>
        <p:txBody>
          <a:bodyPr/>
          <a:lstStyle/>
          <a:p>
            <a:r>
              <a:rPr lang="nl-NL" dirty="0"/>
              <a:t>Er zijn verschillende type ademhalingsstoornissen. Bij geen of nauwelijks ademhaling of kans op snelle verergering van ademhalingsstoornissen bel je 112. </a:t>
            </a:r>
          </a:p>
          <a:p>
            <a:r>
              <a:rPr lang="nl-NL" dirty="0"/>
              <a:t>Na een geslaagde </a:t>
            </a:r>
            <a:r>
              <a:rPr lang="nl-NL" dirty="0" err="1"/>
              <a:t>Heimlich</a:t>
            </a:r>
            <a:r>
              <a:rPr lang="nl-NL" dirty="0"/>
              <a:t> moet een slachtoffer altijd door een arts worden gezien. </a:t>
            </a:r>
          </a:p>
          <a:p>
            <a:r>
              <a:rPr lang="nl-NL" dirty="0"/>
              <a:t>Hyperventilatie is niet schadelijk. Blijft er in rust na 5 minuten nog pijn op de borst/benauwdheid dan bel je 112. </a:t>
            </a:r>
          </a:p>
          <a:p>
            <a:r>
              <a:rPr lang="nl-NL" dirty="0"/>
              <a:t>Bij erge benauwdheid of twijfel bel de huisarts voor overleg. </a:t>
            </a:r>
          </a:p>
          <a:p>
            <a:r>
              <a:rPr lang="nl-NL" dirty="0"/>
              <a:t>Sommige slachtoffers hebben medicatie tegen bv astma laat deze innemen. </a:t>
            </a:r>
          </a:p>
          <a:p>
            <a:r>
              <a:rPr lang="nl-NL" dirty="0"/>
              <a:t>Een verdrinking kan tot 72 uur na het ongeluk dodelijk zijn </a:t>
            </a:r>
          </a:p>
          <a:p>
            <a:endParaRPr lang="nl-NL" dirty="0"/>
          </a:p>
          <a:p>
            <a:endParaRPr lang="nl-NL" dirty="0"/>
          </a:p>
          <a:p>
            <a:endParaRPr lang="nl-NL" dirty="0"/>
          </a:p>
        </p:txBody>
      </p:sp>
      <p:pic>
        <p:nvPicPr>
          <p:cNvPr id="10244" name="Picture 4" descr="De Jongen Zijn Hoofd Proberen Te Onthouden Of Te Denken Hard Te Krabben  Verwarring Geheugenverlies Het Pictogram Van Het Platte Ontwerp Platte  Vectorillustratie Geïsoleerd Op Een Witte Achtergrond Stockvectorkunst en  meer beelden">
            <a:extLst>
              <a:ext uri="{FF2B5EF4-FFF2-40B4-BE49-F238E27FC236}">
                <a16:creationId xmlns:a16="http://schemas.microsoft.com/office/drawing/2014/main" id="{D2AF2028-ECAE-B63F-7BC0-09A7F7B61D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641" y="4219575"/>
            <a:ext cx="2105025"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8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D5037-97DC-5889-6233-1BDFEAC7CE70}"/>
              </a:ext>
            </a:extLst>
          </p:cNvPr>
          <p:cNvSpPr>
            <a:spLocks noGrp="1"/>
          </p:cNvSpPr>
          <p:nvPr>
            <p:ph type="title"/>
          </p:nvPr>
        </p:nvSpPr>
        <p:spPr/>
        <p:txBody>
          <a:bodyPr/>
          <a:lstStyle/>
          <a:p>
            <a:r>
              <a:rPr lang="nl-NL" dirty="0"/>
              <a:t>Huiswerk volgende les </a:t>
            </a:r>
          </a:p>
        </p:txBody>
      </p:sp>
      <p:sp>
        <p:nvSpPr>
          <p:cNvPr id="3" name="Tijdelijke aanduiding voor inhoud 2">
            <a:extLst>
              <a:ext uri="{FF2B5EF4-FFF2-40B4-BE49-F238E27FC236}">
                <a16:creationId xmlns:a16="http://schemas.microsoft.com/office/drawing/2014/main" id="{4041D904-1343-FA9B-7810-4B37CD30D98F}"/>
              </a:ext>
            </a:extLst>
          </p:cNvPr>
          <p:cNvSpPr>
            <a:spLocks noGrp="1"/>
          </p:cNvSpPr>
          <p:nvPr>
            <p:ph idx="1"/>
          </p:nvPr>
        </p:nvSpPr>
        <p:spPr/>
        <p:txBody>
          <a:bodyPr/>
          <a:lstStyle/>
          <a:p>
            <a:r>
              <a:rPr lang="nl-NL" dirty="0"/>
              <a:t>Hoofdstuk 9 Stoornissen in de ademhaling</a:t>
            </a:r>
          </a:p>
          <a:p>
            <a:r>
              <a:rPr lang="nl-NL" dirty="0"/>
              <a:t>Volgende week hoofdstuk 10 het hart, bloedsomloop en reanimatie  </a:t>
            </a:r>
          </a:p>
        </p:txBody>
      </p:sp>
      <p:pic>
        <p:nvPicPr>
          <p:cNvPr id="11266" name="Picture 2" descr="De hond heeft mijn huiswerk opgegeten : r/dirkjan">
            <a:extLst>
              <a:ext uri="{FF2B5EF4-FFF2-40B4-BE49-F238E27FC236}">
                <a16:creationId xmlns:a16="http://schemas.microsoft.com/office/drawing/2014/main" id="{67B31F47-8244-0F37-76A5-0DAF560197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5523" y="3736975"/>
            <a:ext cx="7935951" cy="271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088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A13D24-CE56-7CB6-47AD-BD477711F443}"/>
              </a:ext>
            </a:extLst>
          </p:cNvPr>
          <p:cNvSpPr>
            <a:spLocks noGrp="1"/>
          </p:cNvSpPr>
          <p:nvPr>
            <p:ph type="title"/>
          </p:nvPr>
        </p:nvSpPr>
        <p:spPr/>
        <p:txBody>
          <a:bodyPr/>
          <a:lstStyle/>
          <a:p>
            <a:r>
              <a:rPr lang="nl-NL" dirty="0"/>
              <a:t>Wat gaan we doen vandaag? </a:t>
            </a:r>
          </a:p>
        </p:txBody>
      </p:sp>
      <p:sp>
        <p:nvSpPr>
          <p:cNvPr id="3" name="Tijdelijke aanduiding voor inhoud 2">
            <a:extLst>
              <a:ext uri="{FF2B5EF4-FFF2-40B4-BE49-F238E27FC236}">
                <a16:creationId xmlns:a16="http://schemas.microsoft.com/office/drawing/2014/main" id="{FB0B4F7D-4766-BA15-178E-AFE181E76767}"/>
              </a:ext>
            </a:extLst>
          </p:cNvPr>
          <p:cNvSpPr>
            <a:spLocks noGrp="1"/>
          </p:cNvSpPr>
          <p:nvPr>
            <p:ph idx="1"/>
          </p:nvPr>
        </p:nvSpPr>
        <p:spPr/>
        <p:txBody>
          <a:bodyPr/>
          <a:lstStyle/>
          <a:p>
            <a:r>
              <a:rPr lang="nl-NL" dirty="0"/>
              <a:t>Wat weten we nog? </a:t>
            </a:r>
          </a:p>
          <a:p>
            <a:r>
              <a:rPr lang="nl-NL" dirty="0"/>
              <a:t>Bonusvraag</a:t>
            </a:r>
          </a:p>
          <a:p>
            <a:r>
              <a:rPr lang="nl-NL" dirty="0"/>
              <a:t>Leerdoelen</a:t>
            </a:r>
          </a:p>
          <a:p>
            <a:r>
              <a:rPr lang="nl-NL" dirty="0"/>
              <a:t>Uitleg hoofdstuk 9 Stoornissen in de ademhaling </a:t>
            </a:r>
          </a:p>
          <a:p>
            <a:r>
              <a:rPr lang="nl-NL" dirty="0"/>
              <a:t>Opdracht</a:t>
            </a:r>
          </a:p>
          <a:p>
            <a:r>
              <a:rPr lang="nl-NL" dirty="0"/>
              <a:t>Om te onthouden en vragen </a:t>
            </a:r>
          </a:p>
          <a:p>
            <a:r>
              <a:rPr lang="nl-NL" dirty="0"/>
              <a:t>Oefenen met vaardigheden volgens planning</a:t>
            </a:r>
          </a:p>
          <a:p>
            <a:r>
              <a:rPr lang="nl-NL" dirty="0"/>
              <a:t>Oefenen met scenario’s </a:t>
            </a:r>
          </a:p>
          <a:p>
            <a:endParaRPr lang="nl-NL" dirty="0"/>
          </a:p>
        </p:txBody>
      </p:sp>
    </p:spTree>
    <p:extLst>
      <p:ext uri="{BB962C8B-B14F-4D97-AF65-F5344CB8AC3E}">
        <p14:creationId xmlns:p14="http://schemas.microsoft.com/office/powerpoint/2010/main" val="120834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E55CCB-B26D-EFE3-0621-6F29F1DBD04B}"/>
              </a:ext>
            </a:extLst>
          </p:cNvPr>
          <p:cNvSpPr>
            <a:spLocks noGrp="1"/>
          </p:cNvSpPr>
          <p:nvPr>
            <p:ph type="title"/>
          </p:nvPr>
        </p:nvSpPr>
        <p:spPr/>
        <p:txBody>
          <a:bodyPr/>
          <a:lstStyle/>
          <a:p>
            <a:r>
              <a:rPr lang="nl-NL" dirty="0"/>
              <a:t>Wat weten we nog? </a:t>
            </a:r>
          </a:p>
        </p:txBody>
      </p:sp>
      <p:sp>
        <p:nvSpPr>
          <p:cNvPr id="3" name="Tijdelijke aanduiding voor inhoud 2">
            <a:extLst>
              <a:ext uri="{FF2B5EF4-FFF2-40B4-BE49-F238E27FC236}">
                <a16:creationId xmlns:a16="http://schemas.microsoft.com/office/drawing/2014/main" id="{EC480242-1B46-4044-0CD0-0CA7E91D9FCD}"/>
              </a:ext>
            </a:extLst>
          </p:cNvPr>
          <p:cNvSpPr>
            <a:spLocks noGrp="1"/>
          </p:cNvSpPr>
          <p:nvPr>
            <p:ph idx="1"/>
          </p:nvPr>
        </p:nvSpPr>
        <p:spPr/>
        <p:txBody>
          <a:bodyPr/>
          <a:lstStyle/>
          <a:p>
            <a:r>
              <a:rPr lang="nl-NL" dirty="0"/>
              <a:t>Pak het a4 met de post-its</a:t>
            </a:r>
          </a:p>
          <a:p>
            <a:r>
              <a:rPr lang="nl-NL" dirty="0"/>
              <a:t>Schrijf op de post-its wat je nog weet van de vorige les, overleg ook met je groepsgenoten </a:t>
            </a:r>
          </a:p>
        </p:txBody>
      </p:sp>
      <p:pic>
        <p:nvPicPr>
          <p:cNvPr id="1026" name="Picture 2" descr="Free Post It Vector - (587 Gratis downloads)">
            <a:extLst>
              <a:ext uri="{FF2B5EF4-FFF2-40B4-BE49-F238E27FC236}">
                <a16:creationId xmlns:a16="http://schemas.microsoft.com/office/drawing/2014/main" id="{A2FAB007-9321-DFEB-180B-7CC6E140FD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9875" y="3845239"/>
            <a:ext cx="3438566" cy="2403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418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B0D84-C4CB-23C3-CB39-9790F4A7B320}"/>
              </a:ext>
            </a:extLst>
          </p:cNvPr>
          <p:cNvSpPr>
            <a:spLocks noGrp="1"/>
          </p:cNvSpPr>
          <p:nvPr>
            <p:ph type="title"/>
          </p:nvPr>
        </p:nvSpPr>
        <p:spPr/>
        <p:txBody>
          <a:bodyPr/>
          <a:lstStyle/>
          <a:p>
            <a:r>
              <a:rPr lang="nl-NL" dirty="0"/>
              <a:t>Bonusvraag </a:t>
            </a:r>
          </a:p>
        </p:txBody>
      </p:sp>
      <p:sp>
        <p:nvSpPr>
          <p:cNvPr id="3" name="Tijdelijke aanduiding voor inhoud 2">
            <a:extLst>
              <a:ext uri="{FF2B5EF4-FFF2-40B4-BE49-F238E27FC236}">
                <a16:creationId xmlns:a16="http://schemas.microsoft.com/office/drawing/2014/main" id="{9D99D1F4-F0A6-D03F-6723-F5F5674B3536}"/>
              </a:ext>
            </a:extLst>
          </p:cNvPr>
          <p:cNvSpPr>
            <a:spLocks noGrp="1"/>
          </p:cNvSpPr>
          <p:nvPr>
            <p:ph idx="1"/>
          </p:nvPr>
        </p:nvSpPr>
        <p:spPr>
          <a:xfrm>
            <a:off x="677334" y="1485901"/>
            <a:ext cx="8596668" cy="4829174"/>
          </a:xfrm>
        </p:spPr>
        <p:txBody>
          <a:bodyPr>
            <a:normAutofit fontScale="92500" lnSpcReduction="20000"/>
          </a:bodyPr>
          <a:lstStyle/>
          <a:p>
            <a:r>
              <a:rPr lang="nl-NL" dirty="0"/>
              <a:t>Hoe herken je een verdrinking? </a:t>
            </a:r>
          </a:p>
          <a:p>
            <a:r>
              <a:rPr lang="nl-NL" dirty="0">
                <a:hlinkClick r:id="rId2"/>
              </a:rPr>
              <a:t>dumpert.nl - Niemand ziet verdrinkend jongetje</a:t>
            </a:r>
            <a:r>
              <a:rPr lang="nl-NL" dirty="0"/>
              <a:t> (Jongentje heeft het zonder schade overleeft)</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Hoofd laag in het water, mond op waterniveau</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Ogen glazig en leeg, niet in staat om te focussen of ogen gesloten</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Hoofd schuin naar achteren met de mond open</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Haar over het voorhoofd of de ogen</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Geen benen gebruiken</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Hyperventilatie of hijgen </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Proberen in een bepaalde richting te zwemmen zonder vooruit te komen</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Proberen om te rollen</a:t>
            </a:r>
          </a:p>
          <a:p>
            <a:pPr lvl="1" indent="-342900">
              <a:lnSpc>
                <a:spcPct val="107000"/>
              </a:lnSpc>
              <a:spcAft>
                <a:spcPts val="800"/>
              </a:spcAft>
              <a:buFont typeface="Courier New" panose="02070309020205020404" pitchFamily="49" charset="0"/>
              <a:buChar char="o"/>
            </a:pPr>
            <a:r>
              <a:rPr lang="nl-NL" dirty="0">
                <a:effectLst/>
                <a:latin typeface="Arial" panose="020B0604020202020204" pitchFamily="34" charset="0"/>
                <a:ea typeface="Calibri" panose="020F0502020204030204" pitchFamily="34" charset="0"/>
              </a:rPr>
              <a:t>Lijkt op een onzichtbare ladder te klimmen</a:t>
            </a:r>
          </a:p>
          <a:p>
            <a:endParaRPr lang="nl-NL" dirty="0"/>
          </a:p>
        </p:txBody>
      </p:sp>
      <p:pic>
        <p:nvPicPr>
          <p:cNvPr id="3074" name="Picture 2" descr="Help! ik verdrink... - ZwembadBranche">
            <a:extLst>
              <a:ext uri="{FF2B5EF4-FFF2-40B4-BE49-F238E27FC236}">
                <a16:creationId xmlns:a16="http://schemas.microsoft.com/office/drawing/2014/main" id="{909D7A90-56A6-73D4-BB7F-E13C895444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5813" y="4068093"/>
            <a:ext cx="3376612" cy="2246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36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BB01B2-567F-2117-C8F2-2FDD1EFF416F}"/>
              </a:ext>
            </a:extLst>
          </p:cNvPr>
          <p:cNvSpPr>
            <a:spLocks noGrp="1"/>
          </p:cNvSpPr>
          <p:nvPr>
            <p:ph type="title"/>
          </p:nvPr>
        </p:nvSpPr>
        <p:spPr/>
        <p:txBody>
          <a:bodyPr/>
          <a:lstStyle/>
          <a:p>
            <a:r>
              <a:rPr lang="nl-NL" dirty="0"/>
              <a:t>Leerdoelen </a:t>
            </a:r>
          </a:p>
        </p:txBody>
      </p:sp>
      <p:sp>
        <p:nvSpPr>
          <p:cNvPr id="3" name="Tijdelijke aanduiding voor inhoud 2">
            <a:extLst>
              <a:ext uri="{FF2B5EF4-FFF2-40B4-BE49-F238E27FC236}">
                <a16:creationId xmlns:a16="http://schemas.microsoft.com/office/drawing/2014/main" id="{DE9D84BF-5578-523D-534E-E2304D72E709}"/>
              </a:ext>
            </a:extLst>
          </p:cNvPr>
          <p:cNvSpPr>
            <a:spLocks noGrp="1"/>
          </p:cNvSpPr>
          <p:nvPr>
            <p:ph idx="1"/>
          </p:nvPr>
        </p:nvSpPr>
        <p:spPr/>
        <p:txBody>
          <a:bodyPr/>
          <a:lstStyle/>
          <a:p>
            <a:r>
              <a:rPr lang="nl-NL" dirty="0">
                <a:latin typeface="Arial" panose="020B0604020202020204" pitchFamily="34" charset="0"/>
                <a:ea typeface="Calibri" panose="020F0502020204030204" pitchFamily="34" charset="0"/>
              </a:rPr>
              <a:t>Je kunt stoornissen in de ademhaling signaleren en hulp inschakelen</a:t>
            </a:r>
          </a:p>
          <a:p>
            <a:r>
              <a:rPr lang="nl-NL" dirty="0">
                <a:latin typeface="Arial" panose="020B0604020202020204" pitchFamily="34" charset="0"/>
                <a:ea typeface="Calibri" panose="020F0502020204030204" pitchFamily="34" charset="0"/>
              </a:rPr>
              <a:t>Je kan ademhalingsstoornissen herkennen</a:t>
            </a:r>
          </a:p>
          <a:p>
            <a:r>
              <a:rPr lang="nl-NL" dirty="0">
                <a:latin typeface="Arial" panose="020B0604020202020204" pitchFamily="34" charset="0"/>
                <a:ea typeface="Calibri" panose="020F0502020204030204" pitchFamily="34" charset="0"/>
              </a:rPr>
              <a:t>Je kan een hyperventilatie herkennen</a:t>
            </a:r>
          </a:p>
          <a:p>
            <a:r>
              <a:rPr lang="nl-NL" dirty="0">
                <a:latin typeface="Arial" panose="020B0604020202020204" pitchFamily="34" charset="0"/>
                <a:ea typeface="Calibri" panose="020F0502020204030204" pitchFamily="34" charset="0"/>
              </a:rPr>
              <a:t>Je kan een primaire en secundaire verdrinking herkennen</a:t>
            </a:r>
          </a:p>
          <a:p>
            <a:r>
              <a:rPr lang="nl-NL" dirty="0">
                <a:latin typeface="Arial" panose="020B0604020202020204" pitchFamily="34" charset="0"/>
                <a:ea typeface="Calibri" panose="020F0502020204030204" pitchFamily="34" charset="0"/>
              </a:rPr>
              <a:t>Je kan bij verstikking de luchtweg vrijmaken door vijf stoten tussen de schouderbladen te geven of de Heimlichgreep toe te passen </a:t>
            </a:r>
          </a:p>
          <a:p>
            <a:endParaRPr lang="nl-NL" dirty="0"/>
          </a:p>
        </p:txBody>
      </p:sp>
      <p:pic>
        <p:nvPicPr>
          <p:cNvPr id="1026" name="Picture 2" descr="Verslikken kan dodelijk zijn: een lesje eerste hulp | RTL Nieuws">
            <a:extLst>
              <a:ext uri="{FF2B5EF4-FFF2-40B4-BE49-F238E27FC236}">
                <a16:creationId xmlns:a16="http://schemas.microsoft.com/office/drawing/2014/main" id="{E77742FF-0940-56F0-D9E5-EBE4DF5648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8099" y="4219575"/>
            <a:ext cx="3571875"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537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9FCC11-C5CC-8A19-2C28-90E6742BE074}"/>
              </a:ext>
            </a:extLst>
          </p:cNvPr>
          <p:cNvSpPr>
            <a:spLocks noGrp="1"/>
          </p:cNvSpPr>
          <p:nvPr>
            <p:ph type="title"/>
          </p:nvPr>
        </p:nvSpPr>
        <p:spPr/>
        <p:txBody>
          <a:bodyPr/>
          <a:lstStyle/>
          <a:p>
            <a:r>
              <a:rPr lang="nl-NL" dirty="0"/>
              <a:t>Stoornissen in de ademhaling </a:t>
            </a:r>
          </a:p>
        </p:txBody>
      </p:sp>
      <p:sp>
        <p:nvSpPr>
          <p:cNvPr id="3" name="Tijdelijke aanduiding voor inhoud 2">
            <a:extLst>
              <a:ext uri="{FF2B5EF4-FFF2-40B4-BE49-F238E27FC236}">
                <a16:creationId xmlns:a16="http://schemas.microsoft.com/office/drawing/2014/main" id="{AE9FB334-DDDD-6BEB-3B4C-CE2047A426EC}"/>
              </a:ext>
            </a:extLst>
          </p:cNvPr>
          <p:cNvSpPr>
            <a:spLocks noGrp="1"/>
          </p:cNvSpPr>
          <p:nvPr>
            <p:ph idx="1"/>
          </p:nvPr>
        </p:nvSpPr>
        <p:spPr/>
        <p:txBody>
          <a:bodyPr/>
          <a:lstStyle/>
          <a:p>
            <a:r>
              <a:rPr lang="nl-NL" dirty="0"/>
              <a:t>Door ziekte, emotie of een voorwerp kan iemand onvoldoende of niet op ene juiste manier ademen waardoor er zuurstoftekort in het lichaam kan ontstaan </a:t>
            </a:r>
          </a:p>
          <a:p>
            <a:r>
              <a:rPr lang="nl-NL" dirty="0"/>
              <a:t>Soorten ademhaling:</a:t>
            </a:r>
          </a:p>
          <a:p>
            <a:pPr lvl="1"/>
            <a:r>
              <a:rPr lang="nl-NL" dirty="0"/>
              <a:t>Borstademhaling</a:t>
            </a:r>
          </a:p>
          <a:p>
            <a:pPr lvl="1"/>
            <a:r>
              <a:rPr lang="nl-NL" dirty="0"/>
              <a:t>Borstbuikademhaling</a:t>
            </a:r>
          </a:p>
          <a:p>
            <a:pPr lvl="1"/>
            <a:r>
              <a:rPr lang="nl-NL" dirty="0"/>
              <a:t>Buikademhaling </a:t>
            </a:r>
          </a:p>
        </p:txBody>
      </p:sp>
      <p:pic>
        <p:nvPicPr>
          <p:cNvPr id="6146" name="Picture 2" descr="Buikademhaling - Mindfulness.nl">
            <a:extLst>
              <a:ext uri="{FF2B5EF4-FFF2-40B4-BE49-F238E27FC236}">
                <a16:creationId xmlns:a16="http://schemas.microsoft.com/office/drawing/2014/main" id="{B48AC7AD-8611-DD2B-1B4B-E9C3FBF269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4186699"/>
            <a:ext cx="4850968" cy="1940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6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6E1784-12ED-D8E6-1721-2B83FC8838AC}"/>
              </a:ext>
            </a:extLst>
          </p:cNvPr>
          <p:cNvSpPr>
            <a:spLocks noGrp="1"/>
          </p:cNvSpPr>
          <p:nvPr>
            <p:ph type="title"/>
          </p:nvPr>
        </p:nvSpPr>
        <p:spPr/>
        <p:txBody>
          <a:bodyPr/>
          <a:lstStyle/>
          <a:p>
            <a:r>
              <a:rPr lang="nl-NL" dirty="0"/>
              <a:t>Luchtwegbelemmering </a:t>
            </a:r>
          </a:p>
        </p:txBody>
      </p:sp>
      <p:sp>
        <p:nvSpPr>
          <p:cNvPr id="3" name="Tijdelijke aanduiding voor inhoud 2">
            <a:extLst>
              <a:ext uri="{FF2B5EF4-FFF2-40B4-BE49-F238E27FC236}">
                <a16:creationId xmlns:a16="http://schemas.microsoft.com/office/drawing/2014/main" id="{F5199286-A569-6DE5-42FA-7D514C3E6607}"/>
              </a:ext>
            </a:extLst>
          </p:cNvPr>
          <p:cNvSpPr>
            <a:spLocks noGrp="1"/>
          </p:cNvSpPr>
          <p:nvPr>
            <p:ph idx="1"/>
          </p:nvPr>
        </p:nvSpPr>
        <p:spPr/>
        <p:txBody>
          <a:bodyPr/>
          <a:lstStyle/>
          <a:p>
            <a:r>
              <a:rPr lang="nl-NL" dirty="0"/>
              <a:t>De luchtpijp wordt afgesloten door een voorwerp, bv voedsel</a:t>
            </a:r>
          </a:p>
          <a:p>
            <a:r>
              <a:rPr lang="nl-NL" dirty="0"/>
              <a:t>Er komt onvoldoende tot geen lucht in de longen </a:t>
            </a:r>
            <a:r>
              <a:rPr lang="nl-NL" dirty="0">
                <a:sym typeface="Wingdings" panose="05000000000000000000" pitchFamily="2" charset="2"/>
              </a:rPr>
              <a:t> het slachtoffer stikt</a:t>
            </a:r>
          </a:p>
          <a:p>
            <a:r>
              <a:rPr lang="nl-NL" dirty="0">
                <a:sym typeface="Wingdings" panose="05000000000000000000" pitchFamily="2" charset="2"/>
              </a:rPr>
              <a:t>Lichte verslikking</a:t>
            </a:r>
          </a:p>
          <a:p>
            <a:pPr lvl="1"/>
            <a:r>
              <a:rPr lang="nl-NL" dirty="0">
                <a:sym typeface="Wingdings" panose="05000000000000000000" pitchFamily="2" charset="2"/>
              </a:rPr>
              <a:t>Het slachtoffer kan nog hoesten </a:t>
            </a:r>
          </a:p>
          <a:p>
            <a:pPr lvl="1"/>
            <a:r>
              <a:rPr lang="nl-NL" dirty="0">
                <a:sym typeface="Wingdings" panose="05000000000000000000" pitchFamily="2" charset="2"/>
              </a:rPr>
              <a:t>Het slachtoffer kan nog geluid maken </a:t>
            </a:r>
          </a:p>
          <a:p>
            <a:pPr lvl="1"/>
            <a:r>
              <a:rPr lang="nl-NL" dirty="0">
                <a:sym typeface="Wingdings" panose="05000000000000000000" pitchFamily="2" charset="2"/>
              </a:rPr>
              <a:t>Het slachtoffer kan in paniek zijn </a:t>
            </a:r>
          </a:p>
          <a:p>
            <a:r>
              <a:rPr lang="nl-NL" dirty="0">
                <a:sym typeface="Wingdings" panose="05000000000000000000" pitchFamily="2" charset="2"/>
              </a:rPr>
              <a:t>Ernstige verslikking</a:t>
            </a:r>
          </a:p>
          <a:p>
            <a:pPr lvl="1"/>
            <a:r>
              <a:rPr lang="nl-NL" dirty="0">
                <a:sym typeface="Wingdings" panose="05000000000000000000" pitchFamily="2" charset="2"/>
              </a:rPr>
              <a:t>Het slachtoffer kan niet meer hoesten, praten of ademen</a:t>
            </a:r>
          </a:p>
          <a:p>
            <a:pPr lvl="1"/>
            <a:r>
              <a:rPr lang="nl-NL" dirty="0">
                <a:sym typeface="Wingdings" panose="05000000000000000000" pitchFamily="2" charset="2"/>
              </a:rPr>
              <a:t>Soms hoor je ene piepend geluid</a:t>
            </a:r>
          </a:p>
          <a:p>
            <a:pPr lvl="1"/>
            <a:r>
              <a:rPr lang="nl-NL" dirty="0">
                <a:sym typeface="Wingdings" panose="05000000000000000000" pitchFamily="2" charset="2"/>
              </a:rPr>
              <a:t>Het slachtoffer is in paniek</a:t>
            </a:r>
            <a:endParaRPr lang="nl-NL" dirty="0"/>
          </a:p>
        </p:txBody>
      </p:sp>
      <p:pic>
        <p:nvPicPr>
          <p:cNvPr id="7170" name="Picture 2" descr="Dysfagie">
            <a:extLst>
              <a:ext uri="{FF2B5EF4-FFF2-40B4-BE49-F238E27FC236}">
                <a16:creationId xmlns:a16="http://schemas.microsoft.com/office/drawing/2014/main" id="{77812F7B-A6A3-EB53-30DF-F1E8F0EED6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8916" y="3529013"/>
            <a:ext cx="4095750" cy="3076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91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1928CA-FF83-F773-E785-2E72E2614916}"/>
              </a:ext>
            </a:extLst>
          </p:cNvPr>
          <p:cNvSpPr>
            <a:spLocks noGrp="1"/>
          </p:cNvSpPr>
          <p:nvPr>
            <p:ph type="title"/>
          </p:nvPr>
        </p:nvSpPr>
        <p:spPr/>
        <p:txBody>
          <a:bodyPr/>
          <a:lstStyle/>
          <a:p>
            <a:r>
              <a:rPr lang="nl-NL" dirty="0"/>
              <a:t>Behandeling luchtwegbelemmering </a:t>
            </a:r>
          </a:p>
        </p:txBody>
      </p:sp>
      <p:sp>
        <p:nvSpPr>
          <p:cNvPr id="3" name="Tijdelijke aanduiding voor inhoud 2">
            <a:extLst>
              <a:ext uri="{FF2B5EF4-FFF2-40B4-BE49-F238E27FC236}">
                <a16:creationId xmlns:a16="http://schemas.microsoft.com/office/drawing/2014/main" id="{1D6556AD-9B21-190B-2789-75D620C4201A}"/>
              </a:ext>
            </a:extLst>
          </p:cNvPr>
          <p:cNvSpPr>
            <a:spLocks noGrp="1"/>
          </p:cNvSpPr>
          <p:nvPr>
            <p:ph idx="1"/>
          </p:nvPr>
        </p:nvSpPr>
        <p:spPr/>
        <p:txBody>
          <a:bodyPr/>
          <a:lstStyle/>
          <a:p>
            <a:r>
              <a:rPr lang="nl-NL" dirty="0"/>
              <a:t>Lichte verslikking</a:t>
            </a:r>
          </a:p>
          <a:p>
            <a:pPr lvl="1"/>
            <a:r>
              <a:rPr lang="nl-NL" dirty="0"/>
              <a:t>Moedig het slachtoffer aan te hoesten </a:t>
            </a:r>
          </a:p>
          <a:p>
            <a:pPr lvl="1"/>
            <a:r>
              <a:rPr lang="nl-NL" dirty="0"/>
              <a:t>Controleer de ademhaling </a:t>
            </a:r>
            <a:r>
              <a:rPr lang="nl-NL" dirty="0">
                <a:sym typeface="Wingdings" panose="05000000000000000000" pitchFamily="2" charset="2"/>
              </a:rPr>
              <a:t> bij vermindering ademhaling bel 112</a:t>
            </a:r>
            <a:endParaRPr lang="nl-NL" dirty="0"/>
          </a:p>
          <a:p>
            <a:r>
              <a:rPr lang="nl-NL" dirty="0"/>
              <a:t>Ernstige verslikking</a:t>
            </a:r>
          </a:p>
          <a:p>
            <a:pPr lvl="1"/>
            <a:r>
              <a:rPr lang="nl-NL" dirty="0"/>
              <a:t>Bel 112!</a:t>
            </a:r>
          </a:p>
          <a:p>
            <a:pPr lvl="1"/>
            <a:r>
              <a:rPr lang="nl-NL" dirty="0"/>
              <a:t>Geef met de platte hand 5 slagen tussen de schouderbladen</a:t>
            </a:r>
          </a:p>
          <a:p>
            <a:pPr lvl="1"/>
            <a:r>
              <a:rPr lang="nl-NL" dirty="0"/>
              <a:t>Pas de Heimlichgreep toe (na geslaagde </a:t>
            </a:r>
            <a:r>
              <a:rPr lang="nl-NL" dirty="0" err="1"/>
              <a:t>heimlich</a:t>
            </a:r>
            <a:r>
              <a:rPr lang="nl-NL" dirty="0"/>
              <a:t> moet </a:t>
            </a:r>
          </a:p>
          <a:p>
            <a:pPr marL="457200" lvl="1" indent="0">
              <a:buNone/>
            </a:pPr>
            <a:r>
              <a:rPr lang="nl-NL" dirty="0"/>
              <a:t>     slachtoffer altijd naar het ziekenhuis!)</a:t>
            </a:r>
          </a:p>
        </p:txBody>
      </p:sp>
      <p:pic>
        <p:nvPicPr>
          <p:cNvPr id="8194" name="Picture 2" descr="Vincent van den Ham on Twitter: &quot;Het nut van de #Heimlichgreep is weer  bewezen! Nog voor onze 🚑aankomst was het voorwerp uit de luchtweg. Dit  o.a. dankzij goede instructies van onze centralist #">
            <a:extLst>
              <a:ext uri="{FF2B5EF4-FFF2-40B4-BE49-F238E27FC236}">
                <a16:creationId xmlns:a16="http://schemas.microsoft.com/office/drawing/2014/main" id="{CA5D45BB-7E8B-1554-7E75-D7A5C567D0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9049" y="3648120"/>
            <a:ext cx="3629025" cy="2917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2849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6EAFB5-83B0-249B-83B1-9A2CED1AC5C0}"/>
              </a:ext>
            </a:extLst>
          </p:cNvPr>
          <p:cNvSpPr>
            <a:spLocks noGrp="1"/>
          </p:cNvSpPr>
          <p:nvPr>
            <p:ph type="title"/>
          </p:nvPr>
        </p:nvSpPr>
        <p:spPr/>
        <p:txBody>
          <a:bodyPr/>
          <a:lstStyle/>
          <a:p>
            <a:r>
              <a:rPr lang="nl-NL" dirty="0"/>
              <a:t>Hyperventilatie </a:t>
            </a:r>
          </a:p>
        </p:txBody>
      </p:sp>
      <p:sp>
        <p:nvSpPr>
          <p:cNvPr id="3" name="Tijdelijke aanduiding voor inhoud 2">
            <a:extLst>
              <a:ext uri="{FF2B5EF4-FFF2-40B4-BE49-F238E27FC236}">
                <a16:creationId xmlns:a16="http://schemas.microsoft.com/office/drawing/2014/main" id="{92EAADF6-23FB-C766-4F85-20BEE7DA0C71}"/>
              </a:ext>
            </a:extLst>
          </p:cNvPr>
          <p:cNvSpPr>
            <a:spLocks noGrp="1"/>
          </p:cNvSpPr>
          <p:nvPr>
            <p:ph idx="1"/>
          </p:nvPr>
        </p:nvSpPr>
        <p:spPr/>
        <p:txBody>
          <a:bodyPr/>
          <a:lstStyle/>
          <a:p>
            <a:r>
              <a:rPr lang="nl-NL" dirty="0"/>
              <a:t>Snelle en/of diepe ademhaling, waardoor er een tekort aan CO2 ontstaat</a:t>
            </a:r>
          </a:p>
          <a:p>
            <a:r>
              <a:rPr lang="nl-NL" dirty="0"/>
              <a:t>Iemand is duizelig, kan hoofdpijn hebben, kan druk/pijn op de borst voelen, kan angstig zijn en gevoel van doodgaan hebben </a:t>
            </a:r>
          </a:p>
          <a:p>
            <a:r>
              <a:rPr lang="nl-NL" dirty="0"/>
              <a:t>CO2 vervoert elektrolyten en zorgt ervoor dat de zuurgraad van het bloed goed is </a:t>
            </a:r>
          </a:p>
          <a:p>
            <a:r>
              <a:rPr lang="nl-NL" dirty="0"/>
              <a:t>Te weinig CO2 zorgt voor een verminderde doorbloeding </a:t>
            </a:r>
            <a:r>
              <a:rPr lang="nl-NL" dirty="0">
                <a:sym typeface="Wingdings" panose="05000000000000000000" pitchFamily="2" charset="2"/>
              </a:rPr>
              <a:t> gevolg verminderd vervoer zuurstof door het lichaam. Iemand kan flauwvallen </a:t>
            </a:r>
          </a:p>
          <a:p>
            <a:endParaRPr lang="nl-NL" dirty="0"/>
          </a:p>
        </p:txBody>
      </p:sp>
      <p:pic>
        <p:nvPicPr>
          <p:cNvPr id="11266" name="Picture 2" descr="Hyperventilatie: wat is het en wat doe je eraan? - Libelle">
            <a:extLst>
              <a:ext uri="{FF2B5EF4-FFF2-40B4-BE49-F238E27FC236}">
                <a16:creationId xmlns:a16="http://schemas.microsoft.com/office/drawing/2014/main" id="{A9D125ED-EB12-9501-6068-32BECD5470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8" y="4352924"/>
            <a:ext cx="3576921"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50548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2604</TotalTime>
  <Words>874</Words>
  <Application>Microsoft Office PowerPoint</Application>
  <PresentationFormat>Breedbeeld</PresentationFormat>
  <Paragraphs>111</Paragraphs>
  <Slides>15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Courier New</vt:lpstr>
      <vt:lpstr>Trebuchet MS</vt:lpstr>
      <vt:lpstr>Wingdings 3</vt:lpstr>
      <vt:lpstr>Facet</vt:lpstr>
      <vt:lpstr>Voorkomen van ongevallen en EHBO</vt:lpstr>
      <vt:lpstr>Wat gaan we doen vandaag? </vt:lpstr>
      <vt:lpstr>Wat weten we nog? </vt:lpstr>
      <vt:lpstr>Bonusvraag </vt:lpstr>
      <vt:lpstr>Leerdoelen </vt:lpstr>
      <vt:lpstr>Stoornissen in de ademhaling </vt:lpstr>
      <vt:lpstr>Luchtwegbelemmering </vt:lpstr>
      <vt:lpstr>Behandeling luchtwegbelemmering </vt:lpstr>
      <vt:lpstr>Hyperventilatie </vt:lpstr>
      <vt:lpstr>Behandeling hyperventilatie </vt:lpstr>
      <vt:lpstr>Verdrinking </vt:lpstr>
      <vt:lpstr>Behandeling verdrinking </vt:lpstr>
      <vt:lpstr>Opdracht </vt:lpstr>
      <vt:lpstr>Om te onthouden </vt:lpstr>
      <vt:lpstr>Huiswerk volgende 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Voorkomen van ongevallen en EHBO</dc:title>
  <dc:creator>Marloes Kemna</dc:creator>
  <cp:lastModifiedBy>Marloes Kemna</cp:lastModifiedBy>
  <cp:revision>4</cp:revision>
  <dcterms:created xsi:type="dcterms:W3CDTF">2022-08-20T11:41:23Z</dcterms:created>
  <dcterms:modified xsi:type="dcterms:W3CDTF">2022-08-22T07:11:42Z</dcterms:modified>
</cp:coreProperties>
</file>